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7" r:id="rId5"/>
    <p:sldId id="262" r:id="rId6"/>
    <p:sldId id="275" r:id="rId7"/>
    <p:sldId id="276" r:id="rId8"/>
    <p:sldId id="270" r:id="rId9"/>
    <p:sldId id="273" r:id="rId10"/>
    <p:sldId id="272" r:id="rId11"/>
    <p:sldId id="279" r:id="rId12"/>
    <p:sldId id="278" r:id="rId13"/>
    <p:sldId id="268" r:id="rId14"/>
    <p:sldId id="280" r:id="rId15"/>
    <p:sldId id="271" r:id="rId16"/>
    <p:sldId id="274" r:id="rId17"/>
  </p:sldIdLst>
  <p:sldSz cx="12192000" cy="6858000"/>
  <p:notesSz cx="9312275" cy="7026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16ADC-E24A-482E-8CDD-52EFEC44B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235E9-5F79-4DDF-8D04-1DF4E0C29B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E2E97-A559-443B-A495-9D71C9FB6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B688-AD1D-400E-B0A4-0EE3EFD09F85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1CECB-243E-4AE9-8205-6946FDD0E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4CEBE-BB84-41AE-B164-A44D2EFC6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637C-B624-4927-958E-796E5BD83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7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EFD5F-34A2-497D-B9BA-553B94818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33F10E-0C1E-4D69-B939-97C10AE37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E70DC-AF0D-42EF-83A3-E7A202677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B688-AD1D-400E-B0A4-0EE3EFD09F85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E6918-C098-4D2B-A721-5A4600F5A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9CC92-7F7F-41E9-BDBE-8D34BF33F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637C-B624-4927-958E-796E5BD83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03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17C454-2FFF-4D4F-9321-A868EFA66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52725-7252-4B39-835F-3BBDCE3D4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10753-5A11-44BE-BF14-B4A42EA0A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B688-AD1D-400E-B0A4-0EE3EFD09F85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A67A0-0127-4BDC-A3C5-6692FB70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8778C-1338-4816-B079-CA349857F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637C-B624-4927-958E-796E5BD83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7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1C33E-7707-4A58-8A24-59B39ECC8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FD56F-DE99-4E6D-AF75-D017CE6DB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D7A9E-315F-4B81-BA93-98964F4BF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B688-AD1D-400E-B0A4-0EE3EFD09F85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05707-8DFA-40D7-8968-D10DECDF6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0A29D-79FC-4F2D-A763-6333DB22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637C-B624-4927-958E-796E5BD83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89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9D286-333F-4F61-B103-0CC8E00DF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9E946-871A-49B2-B1BE-81E85C3BE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0C8B8-D5B8-4B0F-8EDD-F98E52399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B688-AD1D-400E-B0A4-0EE3EFD09F85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22BAF-AB68-49C1-940D-FD0AA65CF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A9DAB-D472-4F50-A775-6A5C9A4D6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637C-B624-4927-958E-796E5BD83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4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97C8A-F844-4CD0-BCFD-064F5F8E1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98536-762E-4F54-8876-9D8C804C3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99A747-715E-4371-B4CD-4E4A6C7B7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2AEBF-04A6-47C0-B71E-D07D1AA2C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B688-AD1D-400E-B0A4-0EE3EFD09F85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A0DC55-2696-4D18-9E40-A581BEE2C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7E814F-8A04-4767-BE82-75B6D2F8D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637C-B624-4927-958E-796E5BD83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3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5ECAF-1F17-4D27-B1C0-EE438564F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FB82E-EA62-4986-AEA3-DC0E4F4F7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722BB2-06AD-4071-BD5A-E834155A5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AF792F-3FC6-4208-9C25-E5B8745ED6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6EAAB1-E56A-4594-A6F1-EEE1F3F10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3B721E-6394-47B0-AF0C-7368987F9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B688-AD1D-400E-B0A4-0EE3EFD09F85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11C769-57D3-4616-93F3-81B4E51A4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2B2AF9-7F62-4741-AF1C-3FBBD08BF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637C-B624-4927-958E-796E5BD83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9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63A10-C150-4201-9CF7-B81E4ED2D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D7A07F-F430-449C-989A-2431AA869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B688-AD1D-400E-B0A4-0EE3EFD09F85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957409-DDE8-4555-884B-619A267A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4FEADB-F170-454B-B284-77EB225BB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637C-B624-4927-958E-796E5BD83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7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BD06D5-5C2F-4DB3-9715-9FC5CF353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B688-AD1D-400E-B0A4-0EE3EFD09F85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7DA378-7A6B-4D7A-BCA8-C8144069F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69658E-B1D2-4619-90FC-BBA265D4D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637C-B624-4927-958E-796E5BD83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6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87F04-1BCD-4C48-8B63-0BA23EEB3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54135-B8E7-44B2-95E9-D92669D54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592E5-6DC5-4AF7-9CE8-38B5F5571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1BD44F-A61E-4FF6-8355-3335F714B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B688-AD1D-400E-B0A4-0EE3EFD09F85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D3773D-2FD7-48C9-8540-BFE3EDCBB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889B4-4075-4F49-9C6D-1E2F2364E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637C-B624-4927-958E-796E5BD83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6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B34EA-B1CC-43AC-AC59-BBE499FC3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BF6738-772C-4865-9581-66986F79ED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01CA4-4B3F-4697-A80D-F221EB1DB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EAB19-03D1-40FC-BBEA-071524045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B688-AD1D-400E-B0A4-0EE3EFD09F85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FF5CC-6C1C-4AAC-B152-A0F7B80A0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64F4C-2E7F-4B09-8E75-E08FBA940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637C-B624-4927-958E-796E5BD83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8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6390AC-7076-4EF0-89AC-30685A95A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2E797-FD41-488C-8F22-94534FFB4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3DF40-CF31-402C-B483-8FFFB0135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EB688-AD1D-400E-B0A4-0EE3EFD09F85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7BF3B-DC2A-47CD-9898-DB7DF997D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49E08-6621-4BFD-8B4A-19B46BBD8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A637C-B624-4927-958E-796E5BD83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0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4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2DA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FD5831-1280-4EAB-AC25-0E73F073F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806" y="809857"/>
            <a:ext cx="4435665" cy="3034857"/>
          </a:xfrm>
        </p:spPr>
        <p:txBody>
          <a:bodyPr anchor="b">
            <a:normAutofit fontScale="90000"/>
          </a:bodyPr>
          <a:lstStyle/>
          <a:p>
            <a:r>
              <a:rPr lang="en-US" sz="5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abic Typesetting" panose="03020402040406030203" pitchFamily="66" charset="-78"/>
              </a:rPr>
              <a:t>Gymnasium Concept Study </a:t>
            </a:r>
            <a:br>
              <a:rPr lang="en-US" sz="5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abic Typesetting" panose="03020402040406030203" pitchFamily="66" charset="-78"/>
              </a:rPr>
            </a:br>
            <a:r>
              <a:rPr lang="en-US" sz="3300" i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abic Typesetting" panose="03020402040406030203" pitchFamily="66" charset="-78"/>
              </a:rPr>
              <a:t>2022 Update</a:t>
            </a:r>
            <a:br>
              <a:rPr lang="en-US" sz="50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</a:br>
            <a:endParaRPr lang="en-US" sz="50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656ECA-F993-4410-A494-5DD692FC4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806" y="4013165"/>
            <a:ext cx="4435665" cy="2205732"/>
          </a:xfrm>
        </p:spPr>
        <p:txBody>
          <a:bodyPr anchor="t">
            <a:normAutofit/>
          </a:bodyPr>
          <a:lstStyle/>
          <a:p>
            <a:r>
              <a:rPr lang="en-US" sz="18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MULTI-COURT GYMNASIUM ADDITION WITH SOUTH DRIVE AND PARKING IMPROVEMENTS</a:t>
            </a:r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44" name="Straight Connector 36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11F12737-E5A1-492E-8495-F43421EE262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858886"/>
            <a:ext cx="5459470" cy="5141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0258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1">
            <a:extLst>
              <a:ext uri="{FF2B5EF4-FFF2-40B4-BE49-F238E27FC236}">
                <a16:creationId xmlns:a16="http://schemas.microsoft.com/office/drawing/2014/main" id="{D4C74C1C-EF2E-40CF-A712-656E694E6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470567-1935-45B7-9E6C-DE9B51AA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738" y="331908"/>
            <a:ext cx="6474411" cy="863993"/>
          </a:xfrm>
        </p:spPr>
        <p:txBody>
          <a:bodyPr anchor="b">
            <a:normAutofit/>
          </a:bodyPr>
          <a:lstStyle/>
          <a:p>
            <a:pPr algn="ctr"/>
            <a:r>
              <a:rPr lang="en-US" sz="4800" dirty="0"/>
              <a:t>Funding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420F229-B4F8-459F-AF5B-C6272F9B7C0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110" y="1310340"/>
            <a:ext cx="4235516" cy="3988601"/>
          </a:xfrm>
          <a:prstGeom prst="rect">
            <a:avLst/>
          </a:prstGeom>
          <a:noFill/>
        </p:spPr>
      </p:pic>
      <p:sp>
        <p:nvSpPr>
          <p:cNvPr id="31" name="Content Placeholder 18">
            <a:extLst>
              <a:ext uri="{FF2B5EF4-FFF2-40B4-BE49-F238E27FC236}">
                <a16:creationId xmlns:a16="http://schemas.microsoft.com/office/drawing/2014/main" id="{34F4D587-15F4-40AA-A075-64F91175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403" y="1708765"/>
            <a:ext cx="6474412" cy="3191750"/>
          </a:xfrm>
        </p:spPr>
        <p:txBody>
          <a:bodyPr anchor="ctr">
            <a:normAutofit fontScale="25000" lnSpcReduction="2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6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6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6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8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Capital Projects Fund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885825" algn="l"/>
              </a:tabLst>
            </a:pPr>
            <a:r>
              <a:rPr lang="en-US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Balance as of </a:t>
            </a:r>
            <a:r>
              <a:rPr lang="en-US" sz="6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/30/2022:  		$6.1 Million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885825" algn="l"/>
              </a:tabLst>
            </a:pPr>
            <a:r>
              <a:rPr lang="en-US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Estimated Balance as of 6/30/2023:	$7.3 Million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6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r>
              <a:rPr lang="en-US" sz="8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Bonds Will Be Sold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r>
              <a:rPr lang="en-US" sz="6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 out over two fiscal years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r>
              <a:rPr lang="en-US" sz="6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small amount may be borrowed and paid back from operating funds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885825" algn="l"/>
              </a:tabLst>
            </a:pPr>
            <a:r>
              <a:rPr lang="en-US" sz="6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debt (loan) </a:t>
            </a:r>
            <a:r>
              <a:rPr lang="en-US" sz="6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NOT</a:t>
            </a:r>
            <a:r>
              <a:rPr lang="en-US" sz="6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added to the tax rate property owners pay on real estate taxes.  Property tax payers will see a DECREASE in their rates.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885825" algn="l"/>
              </a:tabLst>
            </a:pPr>
            <a:r>
              <a:rPr lang="en-US" sz="6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necessary, payback estimated at 5 years out of operating funds (initial estimates were 1-3 years).  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885825" algn="l"/>
              </a:tabLst>
            </a:pPr>
            <a:endParaRPr lang="en-US" sz="6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r>
              <a:rPr lang="en-US" sz="6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 Term Tentative Agreement with Constellation Energy (formerly known as Exelon). 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6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r>
              <a:rPr lang="en-US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6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300000"/>
              </a:lnSpc>
              <a:buNone/>
            </a:pPr>
            <a:r>
              <a:rPr lang="en-US" sz="6400" dirty="0"/>
              <a:t>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6071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70567-1935-45B7-9E6C-DE9B51AA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738" y="331908"/>
            <a:ext cx="6474411" cy="863993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4800" dirty="0"/>
              <a:t>Updated Revenue Estimates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420F229-B4F8-459F-AF5B-C6272F9B7C0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110" y="1310340"/>
            <a:ext cx="4235516" cy="3988601"/>
          </a:xfrm>
          <a:prstGeom prst="rect">
            <a:avLst/>
          </a:prstGeom>
          <a:noFill/>
        </p:spPr>
      </p:pic>
      <p:sp>
        <p:nvSpPr>
          <p:cNvPr id="31" name="Content Placeholder 18">
            <a:extLst>
              <a:ext uri="{FF2B5EF4-FFF2-40B4-BE49-F238E27FC236}">
                <a16:creationId xmlns:a16="http://schemas.microsoft.com/office/drawing/2014/main" id="{34F4D587-15F4-40AA-A075-64F91175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5738" y="3047372"/>
            <a:ext cx="6474412" cy="3191750"/>
          </a:xfrm>
        </p:spPr>
        <p:txBody>
          <a:bodyPr anchor="ctr">
            <a:normAutofit fontScale="25000" lnSpcReduction="2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6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6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r>
              <a:rPr lang="en-US" sz="6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Property Tax History for Seneca Township High School District 160: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Char char="-"/>
              <a:tabLst>
                <a:tab pos="885825" algn="l"/>
              </a:tabLst>
            </a:pPr>
            <a:r>
              <a:rPr lang="en-US" sz="6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 to Dr. Carlson’s Tenure – a fluctuating EAV &amp; Tax Rate of 1.74-1.83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Char char="-"/>
              <a:tabLst>
                <a:tab pos="885825" algn="l"/>
              </a:tabLst>
            </a:pPr>
            <a:r>
              <a:rPr lang="en-US" sz="6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Levy Years 2012-2019 – consistent 1.79838 each year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Char char="-"/>
              <a:tabLst>
                <a:tab pos="885825" algn="l"/>
              </a:tabLst>
            </a:pPr>
            <a:r>
              <a:rPr lang="en-US" sz="6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Levy Years 2020-2021 – consistent 1.74838 each year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Char char="-"/>
              <a:tabLst>
                <a:tab pos="885825" algn="l"/>
              </a:tabLst>
            </a:pPr>
            <a:r>
              <a:rPr lang="en-US" sz="6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Levy Year 2022 -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6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r>
              <a:rPr lang="en-US" sz="6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Constellation Energy Agreement’s Property Tax Revenue Impacts.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6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6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r>
              <a:rPr lang="en-US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6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300000"/>
              </a:lnSpc>
              <a:buNone/>
            </a:pPr>
            <a:r>
              <a:rPr lang="en-US" sz="6400" dirty="0"/>
              <a:t>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3774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70567-1935-45B7-9E6C-DE9B51AA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738" y="331908"/>
            <a:ext cx="6474411" cy="863993"/>
          </a:xfrm>
        </p:spPr>
        <p:txBody>
          <a:bodyPr anchor="b">
            <a:normAutofit/>
          </a:bodyPr>
          <a:lstStyle/>
          <a:p>
            <a:pPr algn="ctr"/>
            <a:r>
              <a:rPr lang="en-US" sz="4800" dirty="0"/>
              <a:t>Inflation &amp; Interest Rates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420F229-B4F8-459F-AF5B-C6272F9B7C0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110" y="1310340"/>
            <a:ext cx="4235516" cy="3988601"/>
          </a:xfrm>
          <a:prstGeom prst="rect">
            <a:avLst/>
          </a:prstGeom>
          <a:noFill/>
        </p:spPr>
      </p:pic>
      <p:sp>
        <p:nvSpPr>
          <p:cNvPr id="31" name="Content Placeholder 18">
            <a:extLst>
              <a:ext uri="{FF2B5EF4-FFF2-40B4-BE49-F238E27FC236}">
                <a16:creationId xmlns:a16="http://schemas.microsoft.com/office/drawing/2014/main" id="{34F4D587-15F4-40AA-A075-64F91175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5738" y="3037945"/>
            <a:ext cx="6474412" cy="3191750"/>
          </a:xfrm>
        </p:spPr>
        <p:txBody>
          <a:bodyPr anchor="ctr">
            <a:normAutofit fontScale="25000" lnSpcReduction="2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6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r>
              <a:rPr lang="en-US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Due to the current economic climate, preliminary estimates have risen.  The district has taken several steps to increase “value engineering” to lower the final construction costs.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6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Char char="-"/>
              <a:tabLst>
                <a:tab pos="885825" algn="l"/>
              </a:tabLst>
            </a:pPr>
            <a:r>
              <a:rPr lang="en-US" sz="6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Purchase of products separate from construction budget.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Char char="-"/>
              <a:tabLst>
                <a:tab pos="885825" algn="l"/>
              </a:tabLst>
            </a:pPr>
            <a:r>
              <a:rPr lang="en-US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Movement of HVAC mechanicals from penthouse mezzanine (inside) to rooftop.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Char char="-"/>
              <a:tabLst>
                <a:tab pos="885825" algn="l"/>
              </a:tabLst>
            </a:pPr>
            <a:r>
              <a:rPr lang="en-US" sz="6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Product changes to flashing on exterior design.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Char char="-"/>
              <a:tabLst>
                <a:tab pos="885825" algn="l"/>
              </a:tabLst>
            </a:pPr>
            <a:r>
              <a:rPr lang="en-US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Investigating retention pond opportunities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6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6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6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r>
              <a:rPr lang="en-US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6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300000"/>
              </a:lnSpc>
              <a:buNone/>
            </a:pPr>
            <a:r>
              <a:rPr lang="en-US" sz="6400" dirty="0"/>
              <a:t>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6052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1">
            <a:extLst>
              <a:ext uri="{FF2B5EF4-FFF2-40B4-BE49-F238E27FC236}">
                <a16:creationId xmlns:a16="http://schemas.microsoft.com/office/drawing/2014/main" id="{D4C74C1C-EF2E-40CF-A712-656E694E6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470567-1935-45B7-9E6C-DE9B51AA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738" y="349664"/>
            <a:ext cx="6474411" cy="863993"/>
          </a:xfrm>
        </p:spPr>
        <p:txBody>
          <a:bodyPr anchor="b">
            <a:normAutofit/>
          </a:bodyPr>
          <a:lstStyle/>
          <a:p>
            <a:pPr algn="ctr"/>
            <a:r>
              <a:rPr lang="en-US" sz="4800" dirty="0"/>
              <a:t>Estimated Costs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420F229-B4F8-459F-AF5B-C6272F9B7C0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110" y="1310340"/>
            <a:ext cx="4235516" cy="3988601"/>
          </a:xfrm>
          <a:prstGeom prst="rect">
            <a:avLst/>
          </a:prstGeom>
          <a:noFill/>
        </p:spPr>
      </p:pic>
      <p:sp>
        <p:nvSpPr>
          <p:cNvPr id="31" name="Content Placeholder 18">
            <a:extLst>
              <a:ext uri="{FF2B5EF4-FFF2-40B4-BE49-F238E27FC236}">
                <a16:creationId xmlns:a16="http://schemas.microsoft.com/office/drawing/2014/main" id="{34F4D587-15F4-40AA-A075-64F91175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7070" y="1470758"/>
            <a:ext cx="6474412" cy="264919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n-US" sz="1600" b="0" i="0" u="none" strike="noStrike" baseline="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Palatino Linotype" panose="02040502050505030304" pitchFamily="18" charset="0"/>
              </a:rPr>
              <a:t>* Updated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</a:p>
          <a:p>
            <a:pPr marL="0" indent="0">
              <a:buNone/>
            </a:pPr>
            <a:endParaRPr lang="en-US" sz="1600" b="0" i="0" u="sng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600" b="0" i="0" u="sng" strike="noStrike" baseline="0" dirty="0">
                <a:solidFill>
                  <a:srgbClr val="000000"/>
                </a:solidFill>
              </a:rPr>
              <a:t>Construction Cost Budget: 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</a:rPr>
              <a:t>28,000 square feet @ $</a:t>
            </a:r>
            <a:r>
              <a:rPr lang="en-US" sz="1600" dirty="0">
                <a:solidFill>
                  <a:srgbClr val="000000"/>
                </a:solidFill>
              </a:rPr>
              <a:t>475</a:t>
            </a:r>
            <a:r>
              <a:rPr lang="en-US" sz="1600" b="0" i="0" u="none" strike="noStrike" baseline="0" dirty="0">
                <a:solidFill>
                  <a:srgbClr val="000000"/>
                </a:solidFill>
              </a:rPr>
              <a:t>/sf (includes 5% design contingency) </a:t>
            </a:r>
            <a:r>
              <a:rPr lang="en-US" sz="1600" dirty="0">
                <a:solidFill>
                  <a:srgbClr val="000000"/>
                </a:solidFill>
              </a:rPr>
              <a:t>        </a:t>
            </a:r>
            <a:r>
              <a:rPr lang="en-US" sz="1600" b="0" i="0" u="none" strike="noStrike" baseline="0" dirty="0">
                <a:solidFill>
                  <a:srgbClr val="000000"/>
                </a:solidFill>
              </a:rPr>
              <a:t> $</a:t>
            </a:r>
            <a:r>
              <a:rPr lang="en-US" sz="1600" dirty="0">
                <a:solidFill>
                  <a:srgbClr val="000000"/>
                </a:solidFill>
              </a:rPr>
              <a:t>13,253,719</a:t>
            </a:r>
            <a:endParaRPr lang="en-US" sz="1600" b="0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600" b="0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600" b="0" i="0" u="sng" strike="noStrike" baseline="0" dirty="0">
                <a:solidFill>
                  <a:srgbClr val="000000"/>
                </a:solidFill>
              </a:rPr>
              <a:t>Soft Cost Budget: 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</a:rPr>
              <a:t>Fees, Testing, and Printing $ </a:t>
            </a:r>
            <a:r>
              <a:rPr lang="en-US" sz="1600" dirty="0">
                <a:solidFill>
                  <a:srgbClr val="000000"/>
                </a:solidFill>
              </a:rPr>
              <a:t>899,262</a:t>
            </a:r>
            <a:r>
              <a:rPr lang="en-US" sz="1600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</a:rPr>
              <a:t>Furnishings, Fixtures, and Equipment $ 250,000 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</a:rPr>
              <a:t>Construction Contingency (</a:t>
            </a:r>
            <a:r>
              <a:rPr lang="en-US" sz="1600" dirty="0">
                <a:solidFill>
                  <a:srgbClr val="000000"/>
                </a:solidFill>
              </a:rPr>
              <a:t>6</a:t>
            </a:r>
            <a:r>
              <a:rPr lang="en-US" sz="1600" b="0" i="0" u="none" strike="noStrike" baseline="0" dirty="0">
                <a:solidFill>
                  <a:srgbClr val="000000"/>
                </a:solidFill>
              </a:rPr>
              <a:t>%) $ </a:t>
            </a:r>
            <a:r>
              <a:rPr lang="en-US" sz="1600" dirty="0">
                <a:solidFill>
                  <a:srgbClr val="000000"/>
                </a:solidFill>
              </a:rPr>
              <a:t>795,223</a:t>
            </a:r>
            <a:r>
              <a:rPr lang="en-US" sz="1600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</a:rPr>
              <a:t>Soft Cost Subtotal $ 1,861,168</a:t>
            </a:r>
          </a:p>
          <a:p>
            <a:r>
              <a:rPr lang="en-US" sz="1600" dirty="0">
                <a:solidFill>
                  <a:srgbClr val="000000"/>
                </a:solidFill>
              </a:rPr>
              <a:t>District Pre-purchases: $500,000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</a:rPr>
              <a:t>Fees paid thus far: $290,000</a:t>
            </a:r>
          </a:p>
          <a:p>
            <a:pPr marL="0" indent="0">
              <a:buNone/>
            </a:pPr>
            <a:endParaRPr lang="en-US" sz="1600" b="0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600" b="0" i="0" u="none" strike="noStrike" baseline="0" dirty="0">
                <a:solidFill>
                  <a:srgbClr val="000000"/>
                </a:solidFill>
              </a:rPr>
              <a:t>Overall Project Cost Budget $14,614,887 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739C59-B127-4142-A25F-FAD451289DC5}"/>
              </a:ext>
            </a:extLst>
          </p:cNvPr>
          <p:cNvSpPr txBox="1"/>
          <p:nvPr/>
        </p:nvSpPr>
        <p:spPr>
          <a:xfrm>
            <a:off x="8584276" y="5300238"/>
            <a:ext cx="27787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Estimate from </a:t>
            </a:r>
            <a:r>
              <a:rPr lang="en-US" sz="1100" i="1" dirty="0" err="1"/>
              <a:t>Wold</a:t>
            </a:r>
            <a:r>
              <a:rPr lang="en-US" sz="1100" i="1" dirty="0"/>
              <a:t> Architects and Engineers</a:t>
            </a:r>
          </a:p>
        </p:txBody>
      </p:sp>
    </p:spTree>
    <p:extLst>
      <p:ext uri="{BB962C8B-B14F-4D97-AF65-F5344CB8AC3E}">
        <p14:creationId xmlns:p14="http://schemas.microsoft.com/office/powerpoint/2010/main" val="1510501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2BA36-31F8-3A5D-CC85-19A43478C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Then (2021) vs. Now (2022) – What has changed?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357B9-ED34-AC70-9D39-521F556D55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June 2021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A4B995-1AC6-539A-9A83-B39F5C32AC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1. We will not build the gym until we have an agreement with Exelon.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2. We will NOT issue property taxable bonds to pay the debt.</a:t>
            </a:r>
          </a:p>
          <a:p>
            <a:endParaRPr lang="en-US" dirty="0"/>
          </a:p>
          <a:p>
            <a:r>
              <a:rPr lang="en-US" dirty="0"/>
              <a:t>3. Your tax rate has been stable for 9 years at $1.79838 and $1.74838.  </a:t>
            </a:r>
          </a:p>
          <a:p>
            <a:endParaRPr lang="en-US" dirty="0"/>
          </a:p>
          <a:p>
            <a:r>
              <a:rPr lang="en-US" dirty="0"/>
              <a:t>4. Gym Debt Cert. Payback – 3 years.</a:t>
            </a:r>
          </a:p>
          <a:p>
            <a:endParaRPr lang="en-US" dirty="0"/>
          </a:p>
          <a:p>
            <a:r>
              <a:rPr lang="en-US" dirty="0"/>
              <a:t>5. Gym Costs - $10.8 Million.</a:t>
            </a:r>
          </a:p>
          <a:p>
            <a:endParaRPr lang="en-US" dirty="0"/>
          </a:p>
          <a:p>
            <a:r>
              <a:rPr lang="en-US" dirty="0"/>
              <a:t>6. We will have saved over half of the project costs and feel confident in our ability to pay for this needed addition.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4D2C85-79F8-F9D1-DFEF-A9D5504FAE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August 2022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F98FED-CC28-EA36-2EE3-4F69A5A4882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1. We have a tentative 5 year agreement with Constellation Energy (Exelon) that adds revenue to our Operating Funds.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2. We are NOT issuing bonds, but will borrow a small debt certificate to pay out of operations.</a:t>
            </a:r>
          </a:p>
          <a:p>
            <a:endParaRPr lang="en-US" dirty="0"/>
          </a:p>
          <a:p>
            <a:r>
              <a:rPr lang="en-US" dirty="0"/>
              <a:t>3. You can expect your property tax rate to DECLINE next year.</a:t>
            </a:r>
          </a:p>
          <a:p>
            <a:endParaRPr lang="en-US" dirty="0"/>
          </a:p>
          <a:p>
            <a:r>
              <a:rPr lang="en-US" dirty="0"/>
              <a:t>4. Gym Debt Cert. payback – 5 years.</a:t>
            </a:r>
          </a:p>
          <a:p>
            <a:endParaRPr lang="en-US" dirty="0"/>
          </a:p>
          <a:p>
            <a:r>
              <a:rPr lang="en-US" dirty="0"/>
              <a:t>5. Gym costs have risen due to inflation and interest rates currently.</a:t>
            </a:r>
          </a:p>
          <a:p>
            <a:endParaRPr lang="en-US" dirty="0"/>
          </a:p>
          <a:p>
            <a:r>
              <a:rPr lang="en-US" dirty="0"/>
              <a:t>6. We HAVE saved over half of the project costs and feel confident in our ability to pay for this needed addition.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57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1">
            <a:extLst>
              <a:ext uri="{FF2B5EF4-FFF2-40B4-BE49-F238E27FC236}">
                <a16:creationId xmlns:a16="http://schemas.microsoft.com/office/drawing/2014/main" id="{D4C74C1C-EF2E-40CF-A712-656E694E6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470567-1935-45B7-9E6C-DE9B51AA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738" y="349664"/>
            <a:ext cx="6474411" cy="863993"/>
          </a:xfrm>
        </p:spPr>
        <p:txBody>
          <a:bodyPr anchor="b">
            <a:normAutofit/>
          </a:bodyPr>
          <a:lstStyle/>
          <a:p>
            <a:pPr algn="ctr"/>
            <a:r>
              <a:rPr lang="en-US" sz="4800" dirty="0"/>
              <a:t>Next Steps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420F229-B4F8-459F-AF5B-C6272F9B7C0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110" y="1434699"/>
            <a:ext cx="4235516" cy="3988601"/>
          </a:xfrm>
          <a:prstGeom prst="rect">
            <a:avLst/>
          </a:prstGeom>
          <a:noFill/>
        </p:spPr>
      </p:pic>
      <p:sp>
        <p:nvSpPr>
          <p:cNvPr id="31" name="Content Placeholder 18">
            <a:extLst>
              <a:ext uri="{FF2B5EF4-FFF2-40B4-BE49-F238E27FC236}">
                <a16:creationId xmlns:a16="http://schemas.microsoft.com/office/drawing/2014/main" id="{34F4D587-15F4-40AA-A075-64F91175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478" y="1874081"/>
            <a:ext cx="6474412" cy="3326669"/>
          </a:xfrm>
        </p:spPr>
        <p:txBody>
          <a:bodyPr anchor="ctr">
            <a:normAutofit fontScale="62500" lnSpcReduction="2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 Forum: Questions and Input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Finalize Tentative Tax Agreement with Constellation Energy (September 2022)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Construction Documents &amp; Milestone Schedule: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Char char="-"/>
              <a:tabLst>
                <a:tab pos="885825" algn="l"/>
              </a:tabLs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Bid Documents October 2022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Char char="-"/>
              <a:tabLst>
                <a:tab pos="885825" algn="l"/>
              </a:tabLs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Break Ground Spring 2023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Char char="-"/>
              <a:tabLst>
                <a:tab pos="885825" algn="l"/>
              </a:tabLs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Occupancy Summer 2024, prior to the Fall 2024 school year beginning.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4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293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1">
            <a:extLst>
              <a:ext uri="{FF2B5EF4-FFF2-40B4-BE49-F238E27FC236}">
                <a16:creationId xmlns:a16="http://schemas.microsoft.com/office/drawing/2014/main" id="{D4C74C1C-EF2E-40CF-A712-656E694E6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470567-1935-45B7-9E6C-DE9B51AA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04" y="2146816"/>
            <a:ext cx="6474411" cy="863993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4800" dirty="0"/>
              <a:t>Questions</a:t>
            </a:r>
            <a:br>
              <a:rPr lang="en-US" sz="4800" dirty="0"/>
            </a:br>
            <a:r>
              <a:rPr lang="en-US" sz="4800" dirty="0"/>
              <a:t>or</a:t>
            </a:r>
            <a:br>
              <a:rPr lang="en-US" sz="4800" dirty="0"/>
            </a:br>
            <a:r>
              <a:rPr lang="en-US" sz="4800" dirty="0"/>
              <a:t>Comments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420F229-B4F8-459F-AF5B-C6272F9B7C0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110" y="1434699"/>
            <a:ext cx="4235516" cy="3988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3405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1">
            <a:extLst>
              <a:ext uri="{FF2B5EF4-FFF2-40B4-BE49-F238E27FC236}">
                <a16:creationId xmlns:a16="http://schemas.microsoft.com/office/drawing/2014/main" id="{D4C74C1C-EF2E-40CF-A712-656E694E6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470567-1935-45B7-9E6C-DE9B51AA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2478" y="186705"/>
            <a:ext cx="6474411" cy="863993"/>
          </a:xfrm>
        </p:spPr>
        <p:txBody>
          <a:bodyPr anchor="b">
            <a:normAutofit/>
          </a:bodyPr>
          <a:lstStyle/>
          <a:p>
            <a:pPr algn="ctr"/>
            <a:r>
              <a:rPr lang="en-US" sz="3600" dirty="0"/>
              <a:t>June 2021 Community Forum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420F229-B4F8-459F-AF5B-C6272F9B7C0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110" y="1310340"/>
            <a:ext cx="4235516" cy="3988601"/>
          </a:xfrm>
          <a:prstGeom prst="rect">
            <a:avLst/>
          </a:prstGeom>
          <a:noFill/>
        </p:spPr>
      </p:pic>
      <p:sp>
        <p:nvSpPr>
          <p:cNvPr id="31" name="Content Placeholder 18">
            <a:extLst>
              <a:ext uri="{FF2B5EF4-FFF2-40B4-BE49-F238E27FC236}">
                <a16:creationId xmlns:a16="http://schemas.microsoft.com/office/drawing/2014/main" id="{34F4D587-15F4-40AA-A075-64F91175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478" y="1213657"/>
            <a:ext cx="6474412" cy="49959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Now retired Supt. Dr. Jim Carlson provided an update to the district’s plans.  His updates included:</a:t>
            </a:r>
          </a:p>
          <a:p>
            <a:pPr marL="457200" indent="-457200">
              <a:buAutoNum type="arabicPeriod"/>
            </a:pPr>
            <a:r>
              <a:rPr lang="en-US" sz="2000" dirty="0"/>
              <a:t>Historical perspectives of gymnasium addition plans at SHS in 1998 (LaSalle Station EAV Drop) &amp; 2011 (Field House).</a:t>
            </a:r>
          </a:p>
          <a:p>
            <a:pPr marL="457200" indent="-457200">
              <a:buAutoNum type="arabicPeriod"/>
            </a:pPr>
            <a:r>
              <a:rPr lang="en-US" sz="2000" dirty="0"/>
              <a:t>A “New Focus”: adding 18 dual academic credit courses,  1:1 student laptop initiative, re-focus on academics &amp; The Seneca Way</a:t>
            </a:r>
          </a:p>
          <a:p>
            <a:pPr marL="457200" indent="-457200">
              <a:buAutoNum type="arabicPeriod"/>
            </a:pPr>
            <a:r>
              <a:rPr lang="en-US" sz="2000" dirty="0"/>
              <a:t>New CTE elective courses like robotics, computer science, broadcast journalism, welding, graphic design</a:t>
            </a:r>
          </a:p>
          <a:p>
            <a:pPr marL="457200" indent="-457200">
              <a:buAutoNum type="arabicPeriod"/>
            </a:pPr>
            <a:r>
              <a:rPr lang="en-US" sz="2000" dirty="0"/>
              <a:t>Safety improvements: SRO, security system, security monitors, social worker, access controls</a:t>
            </a:r>
          </a:p>
          <a:p>
            <a:pPr marL="457200" indent="-457200">
              <a:buAutoNum type="arabicPeriod"/>
            </a:pPr>
            <a:r>
              <a:rPr lang="en-US" sz="2000" dirty="0"/>
              <a:t>HLS updates to West Campus and Main Campus, as well as HVAC improvements then and continued.</a:t>
            </a:r>
          </a:p>
          <a:p>
            <a:pPr marL="457200" indent="-457200">
              <a:buAutoNum type="arabicPeriod"/>
            </a:pPr>
            <a:r>
              <a:rPr lang="en-US" sz="2000" dirty="0"/>
              <a:t>Development of the Capital Projects fund</a:t>
            </a:r>
          </a:p>
          <a:p>
            <a:pPr marL="457200" indent="-457200"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559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1">
            <a:extLst>
              <a:ext uri="{FF2B5EF4-FFF2-40B4-BE49-F238E27FC236}">
                <a16:creationId xmlns:a16="http://schemas.microsoft.com/office/drawing/2014/main" id="{D4C74C1C-EF2E-40CF-A712-656E694E6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420F229-B4F8-459F-AF5B-C6272F9B7C0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110" y="1310340"/>
            <a:ext cx="4235516" cy="3988601"/>
          </a:xfrm>
          <a:prstGeom prst="rect">
            <a:avLst/>
          </a:prstGeom>
          <a:noFill/>
        </p:spPr>
      </p:pic>
      <p:sp>
        <p:nvSpPr>
          <p:cNvPr id="31" name="Content Placeholder 18">
            <a:extLst>
              <a:ext uri="{FF2B5EF4-FFF2-40B4-BE49-F238E27FC236}">
                <a16:creationId xmlns:a16="http://schemas.microsoft.com/office/drawing/2014/main" id="{34F4D587-15F4-40AA-A075-64F91175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478" y="1128436"/>
            <a:ext cx="6474412" cy="4817519"/>
          </a:xfrm>
        </p:spPr>
        <p:txBody>
          <a:bodyPr anchor="ctr">
            <a:normAutofit fontScale="32500" lnSpcReduction="20000"/>
          </a:bodyPr>
          <a:lstStyle/>
          <a:p>
            <a:pPr marL="0" indent="0">
              <a:lnSpc>
                <a:spcPct val="300000"/>
              </a:lnSpc>
              <a:buNone/>
            </a:pPr>
            <a:r>
              <a:rPr lang="en-US" sz="4900" b="1" dirty="0"/>
              <a:t>Core Concepts Presented:</a:t>
            </a:r>
          </a:p>
          <a:p>
            <a:pPr lvl="1">
              <a:lnSpc>
                <a:spcPct val="120000"/>
              </a:lnSpc>
            </a:pPr>
            <a:r>
              <a:rPr lang="en-US" sz="4900" dirty="0"/>
              <a:t>Multi-year concept planning with Wold Architects and Engineers</a:t>
            </a:r>
          </a:p>
          <a:p>
            <a:pPr lvl="1">
              <a:lnSpc>
                <a:spcPct val="120000"/>
              </a:lnSpc>
            </a:pPr>
            <a:r>
              <a:rPr lang="en-US" sz="4900" dirty="0"/>
              <a:t>3 Phase Approach: Schematic Design (2021), Design Development (2022), Construction Documents (2022)</a:t>
            </a:r>
          </a:p>
          <a:p>
            <a:pPr lvl="1">
              <a:lnSpc>
                <a:spcPct val="120000"/>
              </a:lnSpc>
            </a:pPr>
            <a:r>
              <a:rPr lang="en-US" sz="4900" dirty="0"/>
              <a:t>Shovel-ready project (bids in fall 2022, break ground in spring 2023)</a:t>
            </a:r>
          </a:p>
          <a:p>
            <a:pPr>
              <a:lnSpc>
                <a:spcPct val="120000"/>
              </a:lnSpc>
            </a:pPr>
            <a:endParaRPr lang="en-US" sz="4900" b="1" dirty="0"/>
          </a:p>
          <a:p>
            <a:pPr>
              <a:lnSpc>
                <a:spcPct val="100000"/>
              </a:lnSpc>
            </a:pPr>
            <a:r>
              <a:rPr lang="en-US" sz="4900" b="1" dirty="0"/>
              <a:t>Guiding Principles:</a:t>
            </a:r>
          </a:p>
          <a:p>
            <a:pPr lvl="1">
              <a:lnSpc>
                <a:spcPct val="120000"/>
              </a:lnSpc>
            </a:pPr>
            <a:r>
              <a:rPr lang="en-US" sz="4900" dirty="0"/>
              <a:t>Community proud of the end product</a:t>
            </a:r>
          </a:p>
          <a:p>
            <a:pPr lvl="1">
              <a:lnSpc>
                <a:spcPct val="120000"/>
              </a:lnSpc>
            </a:pPr>
            <a:r>
              <a:rPr lang="en-US" sz="4900" dirty="0"/>
              <a:t>Multi-use, beyond gym</a:t>
            </a:r>
          </a:p>
          <a:p>
            <a:pPr lvl="1">
              <a:lnSpc>
                <a:spcPct val="120000"/>
              </a:lnSpc>
            </a:pPr>
            <a:r>
              <a:rPr lang="en-US" sz="4900" dirty="0"/>
              <a:t>More family friendly; eliminate early and late practices</a:t>
            </a:r>
          </a:p>
          <a:p>
            <a:pPr lvl="1">
              <a:lnSpc>
                <a:spcPct val="120000"/>
              </a:lnSpc>
            </a:pPr>
            <a:r>
              <a:rPr lang="en-US" sz="4900" dirty="0"/>
              <a:t>Consolidate facilities, safety, and security</a:t>
            </a:r>
          </a:p>
          <a:p>
            <a:pPr lvl="1">
              <a:lnSpc>
                <a:spcPct val="120000"/>
              </a:lnSpc>
            </a:pPr>
            <a:r>
              <a:rPr lang="en-US" sz="4900" dirty="0"/>
              <a:t>Tournament facility</a:t>
            </a:r>
          </a:p>
          <a:p>
            <a:pPr lvl="1">
              <a:lnSpc>
                <a:spcPct val="120000"/>
              </a:lnSpc>
            </a:pPr>
            <a:r>
              <a:rPr lang="en-US" sz="4900" dirty="0"/>
              <a:t>Increased community access (West Campus)</a:t>
            </a:r>
          </a:p>
          <a:p>
            <a:pPr lvl="1">
              <a:lnSpc>
                <a:spcPct val="120000"/>
              </a:lnSpc>
            </a:pPr>
            <a:r>
              <a:rPr lang="en-US" sz="4900" dirty="0"/>
              <a:t>Engage community in transparent fashion (process)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9CE01C-802A-7E28-B30D-5E4A39748E0F}"/>
              </a:ext>
            </a:extLst>
          </p:cNvPr>
          <p:cNvSpPr txBox="1">
            <a:spLocks/>
          </p:cNvSpPr>
          <p:nvPr/>
        </p:nvSpPr>
        <p:spPr>
          <a:xfrm>
            <a:off x="5182478" y="186705"/>
            <a:ext cx="6474411" cy="8639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June 2021 Gymnasium Concept</a:t>
            </a:r>
          </a:p>
        </p:txBody>
      </p:sp>
    </p:spTree>
    <p:extLst>
      <p:ext uri="{BB962C8B-B14F-4D97-AF65-F5344CB8AC3E}">
        <p14:creationId xmlns:p14="http://schemas.microsoft.com/office/powerpoint/2010/main" val="305693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  <p:bldP spid="31" grpId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1">
            <a:extLst>
              <a:ext uri="{FF2B5EF4-FFF2-40B4-BE49-F238E27FC236}">
                <a16:creationId xmlns:a16="http://schemas.microsoft.com/office/drawing/2014/main" id="{D4C74C1C-EF2E-40CF-A712-656E694E6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420F229-B4F8-459F-AF5B-C6272F9B7C0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110" y="1310340"/>
            <a:ext cx="4235516" cy="3988601"/>
          </a:xfrm>
          <a:prstGeom prst="rect">
            <a:avLst/>
          </a:prstGeom>
          <a:noFill/>
        </p:spPr>
      </p:pic>
      <p:sp>
        <p:nvSpPr>
          <p:cNvPr id="31" name="Content Placeholder 18">
            <a:extLst>
              <a:ext uri="{FF2B5EF4-FFF2-40B4-BE49-F238E27FC236}">
                <a16:creationId xmlns:a16="http://schemas.microsoft.com/office/drawing/2014/main" id="{34F4D587-15F4-40AA-A075-64F91175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478" y="1310341"/>
            <a:ext cx="6474412" cy="425150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Competition court with 2 auxiliary practice/tournament/classroom courts.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Enough courts to meet program(s) needs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Simultaneous court use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No locker rooms needed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Team rooms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Coach’s office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Officials room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Increased storage areas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Training opportunities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Outdoor Restrooms for track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48C90B8-F52B-CBC9-D00A-3EBCF3AF9F54}"/>
              </a:ext>
            </a:extLst>
          </p:cNvPr>
          <p:cNvSpPr txBox="1">
            <a:spLocks/>
          </p:cNvSpPr>
          <p:nvPr/>
        </p:nvSpPr>
        <p:spPr>
          <a:xfrm>
            <a:off x="5182478" y="186705"/>
            <a:ext cx="6474411" cy="8639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Current Gymnasium Concept</a:t>
            </a:r>
          </a:p>
        </p:txBody>
      </p:sp>
    </p:spTree>
    <p:extLst>
      <p:ext uri="{BB962C8B-B14F-4D97-AF65-F5344CB8AC3E}">
        <p14:creationId xmlns:p14="http://schemas.microsoft.com/office/powerpoint/2010/main" val="1813545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1">
            <a:extLst>
              <a:ext uri="{FF2B5EF4-FFF2-40B4-BE49-F238E27FC236}">
                <a16:creationId xmlns:a16="http://schemas.microsoft.com/office/drawing/2014/main" id="{D4C74C1C-EF2E-40CF-A712-656E694E6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420F229-B4F8-459F-AF5B-C6272F9B7C0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110" y="1310340"/>
            <a:ext cx="4235516" cy="3988601"/>
          </a:xfrm>
          <a:prstGeom prst="rect">
            <a:avLst/>
          </a:prstGeom>
          <a:noFill/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46C9764-6601-47FD-82DE-A6F2D7DCEC9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940359"/>
              </p:ext>
            </p:extLst>
          </p:nvPr>
        </p:nvGraphicFramePr>
        <p:xfrm>
          <a:off x="4993469" y="541537"/>
          <a:ext cx="7203949" cy="5668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4" imgW="11658514" imgH="7543571" progId="Acrobat.Document.DC">
                  <p:embed/>
                </p:oleObj>
              </mc:Choice>
              <mc:Fallback>
                <p:oleObj name="Acrobat Document" r:id="rId4" imgW="11658514" imgH="754357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93469" y="541537"/>
                        <a:ext cx="7203949" cy="5668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0548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470567-1935-45B7-9E6C-DE9B51AA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Gymnasium Concept 2022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420F229-B4F8-459F-AF5B-C6272F9B7C0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6970" y="2426818"/>
            <a:ext cx="4245110" cy="3997637"/>
          </a:xfrm>
          <a:prstGeom prst="rect">
            <a:avLst/>
          </a:prstGeom>
          <a:noFill/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3A70A507-0D9E-8288-D9E0-6AA8E9808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45073" y="2747942"/>
            <a:ext cx="5455917" cy="335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48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470567-1935-45B7-9E6C-DE9B51AA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Gymnasium Concept 2022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420F229-B4F8-459F-AF5B-C6272F9B7C0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6970" y="2426818"/>
            <a:ext cx="4245110" cy="3997637"/>
          </a:xfrm>
          <a:prstGeom prst="rect">
            <a:avLst/>
          </a:prstGeom>
          <a:noFill/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B7AB40-D1B1-A002-D950-6E5A1DC92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92800" y="2426818"/>
            <a:ext cx="5942875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76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1">
            <a:extLst>
              <a:ext uri="{FF2B5EF4-FFF2-40B4-BE49-F238E27FC236}">
                <a16:creationId xmlns:a16="http://schemas.microsoft.com/office/drawing/2014/main" id="{D4C74C1C-EF2E-40CF-A712-656E694E6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470567-1935-45B7-9E6C-DE9B51AA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738" y="446347"/>
            <a:ext cx="6474411" cy="863993"/>
          </a:xfrm>
        </p:spPr>
        <p:txBody>
          <a:bodyPr anchor="b">
            <a:noAutofit/>
          </a:bodyPr>
          <a:lstStyle/>
          <a:p>
            <a:pPr algn="ctr"/>
            <a:r>
              <a:rPr lang="en-US" sz="3600" dirty="0"/>
              <a:t>Estimated Annual Utility Costs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420F229-B4F8-459F-AF5B-C6272F9B7C0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110" y="1310340"/>
            <a:ext cx="4235516" cy="3988601"/>
          </a:xfrm>
          <a:prstGeom prst="rect">
            <a:avLst/>
          </a:prstGeom>
          <a:noFill/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BC7933C-24A6-4B47-BD6B-AC9A7F214C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740298"/>
              </p:ext>
            </p:extLst>
          </p:nvPr>
        </p:nvGraphicFramePr>
        <p:xfrm>
          <a:off x="5223310" y="2404705"/>
          <a:ext cx="6433581" cy="918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4699">
                  <a:extLst>
                    <a:ext uri="{9D8B030D-6E8A-4147-A177-3AD203B41FA5}">
                      <a16:colId xmlns:a16="http://schemas.microsoft.com/office/drawing/2014/main" val="2464678613"/>
                    </a:ext>
                  </a:extLst>
                </a:gridCol>
                <a:gridCol w="2278401">
                  <a:extLst>
                    <a:ext uri="{9D8B030D-6E8A-4147-A177-3AD203B41FA5}">
                      <a16:colId xmlns:a16="http://schemas.microsoft.com/office/drawing/2014/main" val="4086481002"/>
                    </a:ext>
                  </a:extLst>
                </a:gridCol>
                <a:gridCol w="2000481">
                  <a:extLst>
                    <a:ext uri="{9D8B030D-6E8A-4147-A177-3AD203B41FA5}">
                      <a16:colId xmlns:a16="http://schemas.microsoft.com/office/drawing/2014/main" val="2182025155"/>
                    </a:ext>
                  </a:extLst>
                </a:gridCol>
              </a:tblGrid>
              <a:tr h="485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New Addition SF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55" marR="16455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Estimated Annual Cost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55" marR="16455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Monthly Cost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55" marR="16455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526050"/>
                  </a:ext>
                </a:extLst>
              </a:tr>
              <a:tr h="433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28,000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55" marR="16455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$ 22,680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55" marR="164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$1,890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55" marR="16455" marT="0" marB="0"/>
                </a:tc>
                <a:extLst>
                  <a:ext uri="{0D108BD9-81ED-4DB2-BD59-A6C34878D82A}">
                    <a16:rowId xmlns:a16="http://schemas.microsoft.com/office/drawing/2014/main" val="336635427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B83D407-484B-4E36-BE8E-C4FE8C4B1D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895183"/>
              </p:ext>
            </p:extLst>
          </p:nvPr>
        </p:nvGraphicFramePr>
        <p:xfrm>
          <a:off x="5223310" y="1355464"/>
          <a:ext cx="6433580" cy="10422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4699">
                  <a:extLst>
                    <a:ext uri="{9D8B030D-6E8A-4147-A177-3AD203B41FA5}">
                      <a16:colId xmlns:a16="http://schemas.microsoft.com/office/drawing/2014/main" val="3702998137"/>
                    </a:ext>
                  </a:extLst>
                </a:gridCol>
                <a:gridCol w="2278400">
                  <a:extLst>
                    <a:ext uri="{9D8B030D-6E8A-4147-A177-3AD203B41FA5}">
                      <a16:colId xmlns:a16="http://schemas.microsoft.com/office/drawing/2014/main" val="4184192800"/>
                    </a:ext>
                  </a:extLst>
                </a:gridCol>
                <a:gridCol w="2000481">
                  <a:extLst>
                    <a:ext uri="{9D8B030D-6E8A-4147-A177-3AD203B41FA5}">
                      <a16:colId xmlns:a16="http://schemas.microsoft.com/office/drawing/2014/main" val="208110661"/>
                    </a:ext>
                  </a:extLst>
                </a:gridCol>
              </a:tblGrid>
              <a:tr h="700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High School Actual Annual Cost 2019-20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Existing SF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Cost/SF/Year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450799"/>
                  </a:ext>
                </a:extLst>
              </a:tr>
              <a:tr h="3421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$219,462.59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270,000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$0.81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240871540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6558F30-599C-4DD0-8467-0407C3429A3B}"/>
              </a:ext>
            </a:extLst>
          </p:cNvPr>
          <p:cNvSpPr txBox="1"/>
          <p:nvPr/>
        </p:nvSpPr>
        <p:spPr>
          <a:xfrm>
            <a:off x="9259574" y="3385320"/>
            <a:ext cx="26032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Estimate by Cornerstone Energy Group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17266E80-C977-9F83-B3D2-92E0A09D81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175274"/>
              </p:ext>
            </p:extLst>
          </p:nvPr>
        </p:nvGraphicFramePr>
        <p:xfrm>
          <a:off x="5223310" y="3750015"/>
          <a:ext cx="5702935" cy="19734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1650">
                  <a:extLst>
                    <a:ext uri="{9D8B030D-6E8A-4147-A177-3AD203B41FA5}">
                      <a16:colId xmlns:a16="http://schemas.microsoft.com/office/drawing/2014/main" val="1763579420"/>
                    </a:ext>
                  </a:extLst>
                </a:gridCol>
                <a:gridCol w="3921285">
                  <a:extLst>
                    <a:ext uri="{9D8B030D-6E8A-4147-A177-3AD203B41FA5}">
                      <a16:colId xmlns:a16="http://schemas.microsoft.com/office/drawing/2014/main" val="3963748166"/>
                    </a:ext>
                  </a:extLst>
                </a:gridCol>
              </a:tblGrid>
              <a:tr h="3932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       270,000 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Square footage of current building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94688"/>
                  </a:ext>
                </a:extLst>
              </a:tr>
              <a:tr h="3932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          $ 0.17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Cost per square foot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82015655"/>
                  </a:ext>
                </a:extLst>
              </a:tr>
              <a:tr h="3932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39308417"/>
                  </a:ext>
                </a:extLst>
              </a:tr>
              <a:tr h="3932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         28,000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New gymnasium square footage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81422192"/>
                  </a:ext>
                </a:extLst>
              </a:tr>
              <a:tr h="4005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      $  4,760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Estimated annual gas cost of new gymnasium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3859281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50D01BE-BC1B-1C23-A37C-358805686642}"/>
              </a:ext>
            </a:extLst>
          </p:cNvPr>
          <p:cNvSpPr txBox="1"/>
          <p:nvPr/>
        </p:nvSpPr>
        <p:spPr>
          <a:xfrm>
            <a:off x="9334966" y="5735955"/>
            <a:ext cx="21647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Estimate by Seneca High School</a:t>
            </a:r>
          </a:p>
        </p:txBody>
      </p:sp>
    </p:spTree>
    <p:extLst>
      <p:ext uri="{BB962C8B-B14F-4D97-AF65-F5344CB8AC3E}">
        <p14:creationId xmlns:p14="http://schemas.microsoft.com/office/powerpoint/2010/main" val="1699117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1">
            <a:extLst>
              <a:ext uri="{FF2B5EF4-FFF2-40B4-BE49-F238E27FC236}">
                <a16:creationId xmlns:a16="http://schemas.microsoft.com/office/drawing/2014/main" id="{D4C74C1C-EF2E-40CF-A712-656E694E6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470567-1935-45B7-9E6C-DE9B51AA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738" y="349664"/>
            <a:ext cx="6474411" cy="863993"/>
          </a:xfrm>
        </p:spPr>
        <p:txBody>
          <a:bodyPr anchor="b">
            <a:normAutofit/>
          </a:bodyPr>
          <a:lstStyle/>
          <a:p>
            <a:pPr algn="ctr"/>
            <a:r>
              <a:rPr lang="en-US" sz="4800" dirty="0"/>
              <a:t>Maintenance Costs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420F229-B4F8-459F-AF5B-C6272F9B7C0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110" y="1310340"/>
            <a:ext cx="4235516" cy="3988601"/>
          </a:xfrm>
          <a:prstGeom prst="rect">
            <a:avLst/>
          </a:prstGeom>
          <a:noFill/>
        </p:spPr>
      </p:pic>
      <p:sp>
        <p:nvSpPr>
          <p:cNvPr id="31" name="Content Placeholder 18">
            <a:extLst>
              <a:ext uri="{FF2B5EF4-FFF2-40B4-BE49-F238E27FC236}">
                <a16:creationId xmlns:a16="http://schemas.microsoft.com/office/drawing/2014/main" id="{34F4D587-15F4-40AA-A075-64F91175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478" y="1683621"/>
            <a:ext cx="6474412" cy="1488788"/>
          </a:xfrm>
        </p:spPr>
        <p:txBody>
          <a:bodyPr anchor="ctr">
            <a:normAutofit fontScale="25000" lnSpcReduction="2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49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4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r>
              <a:rPr lang="en-US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(1) FTE based on SIPC average = $60,000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endParaRPr lang="en-US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r>
              <a:rPr lang="en-US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Chemicals and Paper Products Estimate = $1,800 per year</a:t>
            </a:r>
            <a:endParaRPr lang="en-US" sz="6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r>
              <a:rPr lang="en-US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Gym Floor Refinish Estimate = $7,500 per year</a:t>
            </a:r>
            <a:endParaRPr lang="en-US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885825" algn="l"/>
              </a:tabLst>
            </a:pPr>
            <a:r>
              <a:rPr lang="en-US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Equipment Cost Estimate = $3,000 per year (Amortize over 5 Years) </a:t>
            </a:r>
            <a:endParaRPr lang="en-US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300000"/>
              </a:lnSpc>
              <a:buNone/>
            </a:pP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FB6E98-0A53-47A3-AC4C-D52AB37C5D56}"/>
              </a:ext>
            </a:extLst>
          </p:cNvPr>
          <p:cNvSpPr txBox="1"/>
          <p:nvPr/>
        </p:nvSpPr>
        <p:spPr>
          <a:xfrm>
            <a:off x="7688062" y="3630887"/>
            <a:ext cx="39688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Estimate by In-Site Via Schools of Illinois Public Cooperative (SIPC)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4E6361-4C7C-46C7-A537-5A72D728A5A0}"/>
              </a:ext>
            </a:extLst>
          </p:cNvPr>
          <p:cNvSpPr txBox="1"/>
          <p:nvPr/>
        </p:nvSpPr>
        <p:spPr>
          <a:xfrm>
            <a:off x="9248657" y="1723694"/>
            <a:ext cx="2140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Estimate by Seneca High School</a:t>
            </a:r>
          </a:p>
        </p:txBody>
      </p:sp>
    </p:spTree>
    <p:extLst>
      <p:ext uri="{BB962C8B-B14F-4D97-AF65-F5344CB8AC3E}">
        <p14:creationId xmlns:p14="http://schemas.microsoft.com/office/powerpoint/2010/main" val="3128535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13017</TotalTime>
  <Words>1036</Words>
  <Application>Microsoft Office PowerPoint</Application>
  <PresentationFormat>Widescreen</PresentationFormat>
  <Paragraphs>196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Arabic Typesetting</vt:lpstr>
      <vt:lpstr>Arial</vt:lpstr>
      <vt:lpstr>Calibri</vt:lpstr>
      <vt:lpstr>Calibri Light</vt:lpstr>
      <vt:lpstr>Century Gothic</vt:lpstr>
      <vt:lpstr>Palatino Linotype</vt:lpstr>
      <vt:lpstr>Times New Roman</vt:lpstr>
      <vt:lpstr>Office Theme</vt:lpstr>
      <vt:lpstr>Acrobat Document</vt:lpstr>
      <vt:lpstr>Gymnasium Concept Study  2022 Update </vt:lpstr>
      <vt:lpstr>June 2021 Community Forum</vt:lpstr>
      <vt:lpstr>PowerPoint Presentation</vt:lpstr>
      <vt:lpstr>PowerPoint Presentation</vt:lpstr>
      <vt:lpstr>PowerPoint Presentation</vt:lpstr>
      <vt:lpstr>Gymnasium Concept 2022</vt:lpstr>
      <vt:lpstr>Gymnasium Concept 2022</vt:lpstr>
      <vt:lpstr>Estimated Annual Utility Costs</vt:lpstr>
      <vt:lpstr>Maintenance Costs</vt:lpstr>
      <vt:lpstr>Funding</vt:lpstr>
      <vt:lpstr>Updated Revenue Estimates</vt:lpstr>
      <vt:lpstr>Inflation &amp; Interest Rates</vt:lpstr>
      <vt:lpstr>Estimated Costs</vt:lpstr>
      <vt:lpstr>Then (2021) vs. Now (2022) – What has changed?</vt:lpstr>
      <vt:lpstr>Next Steps</vt:lpstr>
      <vt:lpstr>Questions or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Gymnasium Concept Study</dc:title>
  <dc:creator>Jim Carlson</dc:creator>
  <cp:lastModifiedBy>Nadine Maierhofer</cp:lastModifiedBy>
  <cp:revision>81</cp:revision>
  <cp:lastPrinted>2022-08-16T18:15:29Z</cp:lastPrinted>
  <dcterms:created xsi:type="dcterms:W3CDTF">2021-06-07T12:22:53Z</dcterms:created>
  <dcterms:modified xsi:type="dcterms:W3CDTF">2022-08-17T14:03:23Z</dcterms:modified>
</cp:coreProperties>
</file>